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6" r:id="rId10"/>
    <p:sldId id="268" r:id="rId11"/>
    <p:sldId id="265" r:id="rId12"/>
    <p:sldId id="267" r:id="rId13"/>
    <p:sldId id="269" r:id="rId14"/>
    <p:sldId id="270" r:id="rId15"/>
    <p:sldId id="271" r:id="rId1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1F5F1F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2094" y="-5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366A5-D971-4B8F-A41A-F9B8D4B13081}" type="datetimeFigureOut">
              <a:rPr lang="cs-CZ" smtClean="0"/>
              <a:t>8.12.2015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7FB71-98D5-494E-85BC-0C79ADE184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2940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366A5-D971-4B8F-A41A-F9B8D4B13081}" type="datetimeFigureOut">
              <a:rPr lang="cs-CZ" smtClean="0"/>
              <a:t>8.12.2015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7FB71-98D5-494E-85BC-0C79ADE184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7873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366A5-D971-4B8F-A41A-F9B8D4B13081}" type="datetimeFigureOut">
              <a:rPr lang="cs-CZ" smtClean="0"/>
              <a:t>8.12.2015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7FB71-98D5-494E-85BC-0C79ADE184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3406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366A5-D971-4B8F-A41A-F9B8D4B13081}" type="datetimeFigureOut">
              <a:rPr lang="cs-CZ" smtClean="0"/>
              <a:t>8.12.2015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7FB71-98D5-494E-85BC-0C79ADE184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5321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366A5-D971-4B8F-A41A-F9B8D4B13081}" type="datetimeFigureOut">
              <a:rPr lang="cs-CZ" smtClean="0"/>
              <a:t>8.12.2015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7FB71-98D5-494E-85BC-0C79ADE184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9850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366A5-D971-4B8F-A41A-F9B8D4B13081}" type="datetimeFigureOut">
              <a:rPr lang="cs-CZ" smtClean="0"/>
              <a:t>8.12.2015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7FB71-98D5-494E-85BC-0C79ADE184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6450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366A5-D971-4B8F-A41A-F9B8D4B13081}" type="datetimeFigureOut">
              <a:rPr lang="cs-CZ" smtClean="0"/>
              <a:t>8.12.2015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7FB71-98D5-494E-85BC-0C79ADE184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7992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366A5-D971-4B8F-A41A-F9B8D4B13081}" type="datetimeFigureOut">
              <a:rPr lang="cs-CZ" smtClean="0"/>
              <a:t>8.12.2015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7FB71-98D5-494E-85BC-0C79ADE184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5660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366A5-D971-4B8F-A41A-F9B8D4B13081}" type="datetimeFigureOut">
              <a:rPr lang="cs-CZ" smtClean="0"/>
              <a:t>8.12.2015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7FB71-98D5-494E-85BC-0C79ADE184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6118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366A5-D971-4B8F-A41A-F9B8D4B13081}" type="datetimeFigureOut">
              <a:rPr lang="cs-CZ" smtClean="0"/>
              <a:t>8.12.2015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7FB71-98D5-494E-85BC-0C79ADE184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7908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366A5-D971-4B8F-A41A-F9B8D4B13081}" type="datetimeFigureOut">
              <a:rPr lang="cs-CZ" smtClean="0"/>
              <a:t>8.12.2015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7FB71-98D5-494E-85BC-0C79ADE184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1139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4000"/>
            <a:lum/>
          </a:blip>
          <a:srcRect/>
          <a:tile tx="0" ty="0" sx="80000" sy="8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366A5-D971-4B8F-A41A-F9B8D4B13081}" type="datetimeFigureOut">
              <a:rPr lang="cs-CZ" smtClean="0"/>
              <a:t>8.12.2015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E7FB71-98D5-494E-85BC-0C79ADE184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1553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2463031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cs-CZ" sz="6700" b="1" smtClean="0">
                <a:solidFill>
                  <a:srgbClr val="1F5F1F"/>
                </a:solidFill>
              </a:rPr>
              <a:t>Veselá biofarma </a:t>
            </a:r>
            <a:r>
              <a:rPr lang="cs-CZ" sz="5400" b="1" smtClean="0">
                <a:solidFill>
                  <a:srgbClr val="1F5F1F"/>
                </a:solidFill>
              </a:rPr>
              <a:t/>
            </a:r>
            <a:br>
              <a:rPr lang="cs-CZ" sz="5400" b="1" smtClean="0">
                <a:solidFill>
                  <a:srgbClr val="1F5F1F"/>
                </a:solidFill>
              </a:rPr>
            </a:br>
            <a:r>
              <a:rPr lang="cs-CZ" sz="4000" b="1" smtClean="0">
                <a:solidFill>
                  <a:srgbClr val="1F5F1F"/>
                </a:solidFill>
              </a:rPr>
              <a:t>Velké Hostěrádky</a:t>
            </a:r>
            <a:endParaRPr lang="cs-CZ" sz="4000" b="1">
              <a:solidFill>
                <a:srgbClr val="1F5F1F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4124672"/>
            <a:ext cx="6400800" cy="1752600"/>
          </a:xfrm>
        </p:spPr>
        <p:txBody>
          <a:bodyPr>
            <a:normAutofit/>
          </a:bodyPr>
          <a:lstStyle/>
          <a:p>
            <a:r>
              <a:rPr lang="cs-CZ" sz="4800" b="1" smtClean="0">
                <a:solidFill>
                  <a:srgbClr val="C00000"/>
                </a:solidFill>
              </a:rPr>
              <a:t>Co je nového na farmě a co jsme celý rok dělali ?</a:t>
            </a:r>
            <a:endParaRPr lang="cs-CZ" sz="4800" b="1">
              <a:solidFill>
                <a:srgbClr val="C00000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279" y="586884"/>
            <a:ext cx="3131026" cy="1906012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0" y="0"/>
            <a:ext cx="9144000" cy="188640"/>
          </a:xfrm>
          <a:prstGeom prst="rect">
            <a:avLst/>
          </a:prstGeom>
          <a:solidFill>
            <a:srgbClr val="1F5F1F"/>
          </a:solidFill>
          <a:ln w="19050">
            <a:solidFill>
              <a:srgbClr val="1F5F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1F5F1F"/>
          </a:solidFill>
          <a:ln w="19050">
            <a:solidFill>
              <a:srgbClr val="1F5F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941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88640"/>
            <a:ext cx="5724128" cy="429309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56991"/>
            <a:ext cx="4349721" cy="326229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3945"/>
            <a:ext cx="2696479" cy="285293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681524"/>
            <a:ext cx="2448271" cy="196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16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cs-CZ" sz="4800" b="1" cap="small" smtClean="0">
                <a:solidFill>
                  <a:srgbClr val="1F5F1F"/>
                </a:solidFill>
              </a:rPr>
              <a:t>Na farmě proběhly také 2 běhy školení Pěstování polních plodin v EZ</a:t>
            </a:r>
            <a:endParaRPr lang="cs-CZ" sz="4800" b="1" cap="small">
              <a:solidFill>
                <a:srgbClr val="1F5F1F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0" y="0"/>
            <a:ext cx="9144000" cy="188640"/>
          </a:xfrm>
          <a:prstGeom prst="rect">
            <a:avLst/>
          </a:prstGeom>
          <a:solidFill>
            <a:srgbClr val="1F5F1F"/>
          </a:solidFill>
          <a:ln w="19050">
            <a:solidFill>
              <a:srgbClr val="1F5F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1F5F1F"/>
          </a:solidFill>
          <a:ln w="19050">
            <a:solidFill>
              <a:srgbClr val="1F5F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8" name="Skupina 7"/>
          <p:cNvGrpSpPr/>
          <p:nvPr/>
        </p:nvGrpSpPr>
        <p:grpSpPr>
          <a:xfrm>
            <a:off x="7083346" y="5189633"/>
            <a:ext cx="2057004" cy="1390701"/>
            <a:chOff x="7083346" y="5264452"/>
            <a:chExt cx="2057004" cy="1390701"/>
          </a:xfrm>
        </p:grpSpPr>
        <p:pic>
          <p:nvPicPr>
            <p:cNvPr id="4" name="Obrázek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3346" y="5264452"/>
              <a:ext cx="2057004" cy="1252201"/>
            </a:xfrm>
            <a:prstGeom prst="rect">
              <a:avLst/>
            </a:prstGeom>
          </p:spPr>
        </p:pic>
        <p:sp>
          <p:nvSpPr>
            <p:cNvPr id="7" name="TextovéPole 6"/>
            <p:cNvSpPr txBox="1"/>
            <p:nvPr/>
          </p:nvSpPr>
          <p:spPr>
            <a:xfrm>
              <a:off x="7123628" y="6378154"/>
              <a:ext cx="20167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b="1" smtClean="0">
                  <a:solidFill>
                    <a:srgbClr val="1F5F1F"/>
                  </a:solidFill>
                </a:rPr>
                <a:t>www.veselabiofarma.cz</a:t>
              </a:r>
              <a:endParaRPr lang="cs-CZ" sz="1200" b="1">
                <a:solidFill>
                  <a:srgbClr val="1F5F1F"/>
                </a:solidFill>
              </a:endParaRPr>
            </a:p>
          </p:txBody>
        </p:sp>
      </p:grpSp>
      <p:pic>
        <p:nvPicPr>
          <p:cNvPr id="9" name="Zástupný symbol pro obsah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228" y="1455600"/>
            <a:ext cx="2938212" cy="3917616"/>
          </a:xfr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69" y="1484784"/>
            <a:ext cx="5184576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37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1" y="274638"/>
            <a:ext cx="8712968" cy="1143000"/>
          </a:xfrm>
        </p:spPr>
        <p:txBody>
          <a:bodyPr>
            <a:normAutofit fontScale="90000"/>
          </a:bodyPr>
          <a:lstStyle/>
          <a:p>
            <a:pPr algn="l"/>
            <a:r>
              <a:rPr lang="cs-CZ" sz="4800" b="1" cap="small" smtClean="0">
                <a:solidFill>
                  <a:srgbClr val="1F5F1F"/>
                </a:solidFill>
              </a:rPr>
              <a:t>Snažili jsme se zpracovat vše, co jsme na farmě a v okolí nasbírali a natrhali</a:t>
            </a:r>
            <a:endParaRPr lang="cs-CZ" sz="4800" b="1" cap="small">
              <a:solidFill>
                <a:srgbClr val="1F5F1F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0" y="0"/>
            <a:ext cx="9144000" cy="188640"/>
          </a:xfrm>
          <a:prstGeom prst="rect">
            <a:avLst/>
          </a:prstGeom>
          <a:solidFill>
            <a:srgbClr val="1F5F1F"/>
          </a:solidFill>
          <a:ln w="19050">
            <a:solidFill>
              <a:srgbClr val="1F5F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1F5F1F"/>
          </a:solidFill>
          <a:ln w="19050">
            <a:solidFill>
              <a:srgbClr val="1F5F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8" name="Skupina 7"/>
          <p:cNvGrpSpPr/>
          <p:nvPr/>
        </p:nvGrpSpPr>
        <p:grpSpPr>
          <a:xfrm>
            <a:off x="7083346" y="5189633"/>
            <a:ext cx="2057004" cy="1390701"/>
            <a:chOff x="7083346" y="5264452"/>
            <a:chExt cx="2057004" cy="1390701"/>
          </a:xfrm>
        </p:grpSpPr>
        <p:pic>
          <p:nvPicPr>
            <p:cNvPr id="4" name="Obrázek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3346" y="5264452"/>
              <a:ext cx="2057004" cy="1252201"/>
            </a:xfrm>
            <a:prstGeom prst="rect">
              <a:avLst/>
            </a:prstGeom>
          </p:spPr>
        </p:pic>
        <p:sp>
          <p:nvSpPr>
            <p:cNvPr id="7" name="TextovéPole 6"/>
            <p:cNvSpPr txBox="1"/>
            <p:nvPr/>
          </p:nvSpPr>
          <p:spPr>
            <a:xfrm>
              <a:off x="7123628" y="6378154"/>
              <a:ext cx="20167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b="1" smtClean="0">
                  <a:solidFill>
                    <a:srgbClr val="1F5F1F"/>
                  </a:solidFill>
                </a:rPr>
                <a:t>www.veselabiofarma.cz</a:t>
              </a:r>
              <a:endParaRPr lang="cs-CZ" sz="1200" b="1">
                <a:solidFill>
                  <a:srgbClr val="1F5F1F"/>
                </a:solidFill>
              </a:endParaRPr>
            </a:p>
          </p:txBody>
        </p:sp>
      </p:grpSp>
      <p:pic>
        <p:nvPicPr>
          <p:cNvPr id="9" name="Zástupný symbol pro obsah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129" y="4071981"/>
            <a:ext cx="3052103" cy="2289077"/>
          </a:xfr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1621134"/>
            <a:ext cx="1949965" cy="2599953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99789"/>
            <a:ext cx="3015027" cy="226127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21135"/>
            <a:ext cx="3015027" cy="226127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426" y="1621133"/>
            <a:ext cx="3015028" cy="226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52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cs-CZ" sz="4800" b="1" cap="small" smtClean="0">
                <a:solidFill>
                  <a:srgbClr val="1F5F1F"/>
                </a:solidFill>
              </a:rPr>
              <a:t>Zaseli jsme i ukázkové parcely ozimých plodin, které farma pěstuje na poli</a:t>
            </a:r>
            <a:endParaRPr lang="cs-CZ" sz="4800" b="1" cap="small">
              <a:solidFill>
                <a:srgbClr val="1F5F1F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0" y="0"/>
            <a:ext cx="9144000" cy="188640"/>
          </a:xfrm>
          <a:prstGeom prst="rect">
            <a:avLst/>
          </a:prstGeom>
          <a:solidFill>
            <a:srgbClr val="1F5F1F"/>
          </a:solidFill>
          <a:ln w="19050">
            <a:solidFill>
              <a:srgbClr val="1F5F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1F5F1F"/>
          </a:solidFill>
          <a:ln w="19050">
            <a:solidFill>
              <a:srgbClr val="1F5F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8" name="Skupina 7"/>
          <p:cNvGrpSpPr/>
          <p:nvPr/>
        </p:nvGrpSpPr>
        <p:grpSpPr>
          <a:xfrm>
            <a:off x="7083346" y="5189633"/>
            <a:ext cx="2057004" cy="1390701"/>
            <a:chOff x="7083346" y="5264452"/>
            <a:chExt cx="2057004" cy="1390701"/>
          </a:xfrm>
        </p:grpSpPr>
        <p:pic>
          <p:nvPicPr>
            <p:cNvPr id="4" name="Obrázek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3346" y="5264452"/>
              <a:ext cx="2057004" cy="1252201"/>
            </a:xfrm>
            <a:prstGeom prst="rect">
              <a:avLst/>
            </a:prstGeom>
          </p:spPr>
        </p:pic>
        <p:sp>
          <p:nvSpPr>
            <p:cNvPr id="7" name="TextovéPole 6"/>
            <p:cNvSpPr txBox="1"/>
            <p:nvPr/>
          </p:nvSpPr>
          <p:spPr>
            <a:xfrm>
              <a:off x="7123628" y="6378154"/>
              <a:ext cx="20167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b="1" smtClean="0">
                  <a:solidFill>
                    <a:srgbClr val="1F5F1F"/>
                  </a:solidFill>
                </a:rPr>
                <a:t>www.veselabiofarma.cz</a:t>
              </a:r>
              <a:endParaRPr lang="cs-CZ" sz="1200" b="1">
                <a:solidFill>
                  <a:srgbClr val="1F5F1F"/>
                </a:solidFill>
              </a:endParaRPr>
            </a:p>
          </p:txBody>
        </p:sp>
      </p:grpSp>
      <p:pic>
        <p:nvPicPr>
          <p:cNvPr id="9" name="Zástupný symbol pro obsah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1" y="1656185"/>
            <a:ext cx="3131840" cy="2348879"/>
          </a:xfr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188514"/>
            <a:ext cx="3131840" cy="234888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688625"/>
            <a:ext cx="4668011" cy="350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89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cs-CZ" sz="4800" b="1" cap="small" smtClean="0">
                <a:solidFill>
                  <a:srgbClr val="1F5F1F"/>
                </a:solidFill>
              </a:rPr>
              <a:t>Do vinohradu se umísťovali akátové sloupky – základ vedení pro révu </a:t>
            </a:r>
            <a:endParaRPr lang="cs-CZ" sz="4800" b="1" cap="small">
              <a:solidFill>
                <a:srgbClr val="1F5F1F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0" y="0"/>
            <a:ext cx="9144000" cy="188640"/>
          </a:xfrm>
          <a:prstGeom prst="rect">
            <a:avLst/>
          </a:prstGeom>
          <a:solidFill>
            <a:srgbClr val="1F5F1F"/>
          </a:solidFill>
          <a:ln w="19050">
            <a:solidFill>
              <a:srgbClr val="1F5F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1F5F1F"/>
          </a:solidFill>
          <a:ln w="19050">
            <a:solidFill>
              <a:srgbClr val="1F5F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8" name="Skupina 7"/>
          <p:cNvGrpSpPr/>
          <p:nvPr/>
        </p:nvGrpSpPr>
        <p:grpSpPr>
          <a:xfrm>
            <a:off x="7083346" y="5189633"/>
            <a:ext cx="2057004" cy="1390701"/>
            <a:chOff x="7083346" y="5264452"/>
            <a:chExt cx="2057004" cy="1390701"/>
          </a:xfrm>
        </p:grpSpPr>
        <p:pic>
          <p:nvPicPr>
            <p:cNvPr id="4" name="Obrázek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3346" y="5264452"/>
              <a:ext cx="2057004" cy="1252201"/>
            </a:xfrm>
            <a:prstGeom prst="rect">
              <a:avLst/>
            </a:prstGeom>
          </p:spPr>
        </p:pic>
        <p:sp>
          <p:nvSpPr>
            <p:cNvPr id="7" name="TextovéPole 6"/>
            <p:cNvSpPr txBox="1"/>
            <p:nvPr/>
          </p:nvSpPr>
          <p:spPr>
            <a:xfrm>
              <a:off x="7123628" y="6378154"/>
              <a:ext cx="20167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b="1" smtClean="0">
                  <a:solidFill>
                    <a:srgbClr val="1F5F1F"/>
                  </a:solidFill>
                </a:rPr>
                <a:t>www.veselabiofarma.cz</a:t>
              </a:r>
              <a:endParaRPr lang="cs-CZ" sz="1200" b="1">
                <a:solidFill>
                  <a:srgbClr val="1F5F1F"/>
                </a:solidFill>
              </a:endParaRPr>
            </a:p>
          </p:txBody>
        </p:sp>
      </p:grpSp>
      <p:pic>
        <p:nvPicPr>
          <p:cNvPr id="9" name="Zástupný symbol pro obsah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928336"/>
            <a:ext cx="4433391" cy="3325043"/>
          </a:xfr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12776"/>
            <a:ext cx="3203848" cy="2402886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31" y="4051045"/>
            <a:ext cx="3250277" cy="2437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04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800" b="1" cap="small" smtClean="0">
                <a:solidFill>
                  <a:srgbClr val="1F5F1F"/>
                </a:solidFill>
              </a:rPr>
              <a:t>Děkujeme za pozornost</a:t>
            </a:r>
            <a:endParaRPr lang="cs-CZ" sz="4800" b="1" cap="small">
              <a:solidFill>
                <a:srgbClr val="1F5F1F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0" y="0"/>
            <a:ext cx="9144000" cy="188640"/>
          </a:xfrm>
          <a:prstGeom prst="rect">
            <a:avLst/>
          </a:prstGeom>
          <a:solidFill>
            <a:srgbClr val="1F5F1F"/>
          </a:solidFill>
          <a:ln w="19050">
            <a:solidFill>
              <a:srgbClr val="1F5F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1F5F1F"/>
          </a:solidFill>
          <a:ln w="19050">
            <a:solidFill>
              <a:srgbClr val="1F5F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8" name="Skupina 7"/>
          <p:cNvGrpSpPr/>
          <p:nvPr/>
        </p:nvGrpSpPr>
        <p:grpSpPr>
          <a:xfrm>
            <a:off x="7083346" y="5189633"/>
            <a:ext cx="2057004" cy="1390701"/>
            <a:chOff x="7083346" y="5264452"/>
            <a:chExt cx="2057004" cy="1390701"/>
          </a:xfrm>
        </p:grpSpPr>
        <p:pic>
          <p:nvPicPr>
            <p:cNvPr id="4" name="Obrázek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3346" y="5264452"/>
              <a:ext cx="2057004" cy="1252201"/>
            </a:xfrm>
            <a:prstGeom prst="rect">
              <a:avLst/>
            </a:prstGeom>
          </p:spPr>
        </p:pic>
        <p:sp>
          <p:nvSpPr>
            <p:cNvPr id="7" name="TextovéPole 6"/>
            <p:cNvSpPr txBox="1"/>
            <p:nvPr/>
          </p:nvSpPr>
          <p:spPr>
            <a:xfrm>
              <a:off x="7123628" y="6378154"/>
              <a:ext cx="20167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b="1" smtClean="0">
                  <a:solidFill>
                    <a:srgbClr val="1F5F1F"/>
                  </a:solidFill>
                </a:rPr>
                <a:t>www.veselabiofarma.cz</a:t>
              </a:r>
              <a:endParaRPr lang="cs-CZ" sz="1200" b="1">
                <a:solidFill>
                  <a:srgbClr val="1F5F1F"/>
                </a:solidFill>
              </a:endParaRPr>
            </a:p>
          </p:txBody>
        </p:sp>
      </p:grpSp>
      <p:pic>
        <p:nvPicPr>
          <p:cNvPr id="9" name="Zástupný symbol pro obsah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60757"/>
            <a:ext cx="6192688" cy="4644516"/>
          </a:xfrm>
        </p:spPr>
      </p:pic>
    </p:spTree>
    <p:extLst>
      <p:ext uri="{BB962C8B-B14F-4D97-AF65-F5344CB8AC3E}">
        <p14:creationId xmlns:p14="http://schemas.microsoft.com/office/powerpoint/2010/main" val="394189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cs-CZ" sz="4800" b="1" cap="small" smtClean="0">
                <a:solidFill>
                  <a:srgbClr val="1F5F1F"/>
                </a:solidFill>
              </a:rPr>
              <a:t/>
            </a:r>
            <a:br>
              <a:rPr lang="cs-CZ" sz="4800" b="1" cap="small" smtClean="0">
                <a:solidFill>
                  <a:srgbClr val="1F5F1F"/>
                </a:solidFill>
              </a:rPr>
            </a:br>
            <a:r>
              <a:rPr lang="cs-CZ" sz="4800" cap="small">
                <a:solidFill>
                  <a:srgbClr val="1F5F1F"/>
                </a:solidFill>
              </a:rPr>
              <a:t/>
            </a:r>
            <a:br>
              <a:rPr lang="cs-CZ" sz="4800" cap="small">
                <a:solidFill>
                  <a:srgbClr val="1F5F1F"/>
                </a:solidFill>
              </a:rPr>
            </a:br>
            <a:r>
              <a:rPr lang="cs-CZ" sz="4800" cap="small" smtClean="0">
                <a:solidFill>
                  <a:srgbClr val="1F5F1F"/>
                </a:solidFill>
              </a:rPr>
              <a:t/>
            </a:r>
            <a:br>
              <a:rPr lang="cs-CZ" sz="4800" cap="small" smtClean="0">
                <a:solidFill>
                  <a:srgbClr val="1F5F1F"/>
                </a:solidFill>
              </a:rPr>
            </a:br>
            <a:r>
              <a:rPr lang="cs-CZ" sz="4800" cap="small">
                <a:solidFill>
                  <a:srgbClr val="1F5F1F"/>
                </a:solidFill>
              </a:rPr>
              <a:t/>
            </a:r>
            <a:br>
              <a:rPr lang="cs-CZ" sz="4800" cap="small">
                <a:solidFill>
                  <a:srgbClr val="1F5F1F"/>
                </a:solidFill>
              </a:rPr>
            </a:br>
            <a:endParaRPr lang="cs-CZ" sz="4800" b="1" cap="small">
              <a:solidFill>
                <a:srgbClr val="1F5F1F"/>
              </a:solidFill>
            </a:endParaRPr>
          </a:p>
        </p:txBody>
      </p:sp>
      <p:sp>
        <p:nvSpPr>
          <p:cNvPr id="10" name="Zástupný symbol pro obsah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smtClean="0"/>
          </a:p>
          <a:p>
            <a:pPr marL="0" indent="0">
              <a:buNone/>
            </a:pPr>
            <a:r>
              <a:rPr lang="cs-CZ" b="1" smtClean="0">
                <a:solidFill>
                  <a:srgbClr val="006600"/>
                </a:solidFill>
              </a:rPr>
              <a:t>pojďte s námi projít celý                 hospodářský rok na farmě</a:t>
            </a:r>
            <a:endParaRPr lang="cs-CZ" b="1">
              <a:solidFill>
                <a:srgbClr val="006600"/>
              </a:solidFill>
            </a:endParaRPr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half" idx="2"/>
          </p:nvPr>
        </p:nvSpPr>
        <p:spPr>
          <a:xfrm>
            <a:off x="457200" y="620688"/>
            <a:ext cx="3008313" cy="5505475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endParaRPr lang="cs-CZ" sz="4000" b="1" cap="small" smtClean="0">
              <a:solidFill>
                <a:srgbClr val="C00000"/>
              </a:solidFill>
            </a:endParaRPr>
          </a:p>
          <a:p>
            <a:pPr>
              <a:spcBef>
                <a:spcPts val="0"/>
              </a:spcBef>
            </a:pPr>
            <a:r>
              <a:rPr lang="cs-CZ" sz="4000" b="1" cap="small" smtClean="0">
                <a:solidFill>
                  <a:srgbClr val="C00000"/>
                </a:solidFill>
              </a:rPr>
              <a:t>naše </a:t>
            </a:r>
            <a:r>
              <a:rPr lang="cs-CZ" sz="4000" b="1" cap="small">
                <a:solidFill>
                  <a:srgbClr val="C00000"/>
                </a:solidFill>
              </a:rPr>
              <a:t>veselá </a:t>
            </a:r>
            <a:r>
              <a:rPr lang="cs-CZ" sz="4000" b="1" cap="small">
                <a:solidFill>
                  <a:srgbClr val="C00000"/>
                </a:solidFill>
              </a:rPr>
              <a:t>biofarma </a:t>
            </a:r>
            <a:r>
              <a:rPr lang="cs-CZ" sz="4000" b="1" cap="small" smtClean="0">
                <a:solidFill>
                  <a:srgbClr val="1F5F1F"/>
                </a:solidFill>
              </a:rPr>
              <a:t>vzchází</a:t>
            </a:r>
          </a:p>
          <a:p>
            <a:pPr>
              <a:spcBef>
                <a:spcPts val="0"/>
              </a:spcBef>
            </a:pPr>
            <a:r>
              <a:rPr lang="cs-CZ" sz="4000" b="1" cap="small" smtClean="0">
                <a:solidFill>
                  <a:srgbClr val="1F5F1F"/>
                </a:solidFill>
              </a:rPr>
              <a:t>vzkvétá</a:t>
            </a:r>
          </a:p>
          <a:p>
            <a:pPr>
              <a:spcBef>
                <a:spcPts val="0"/>
              </a:spcBef>
            </a:pPr>
            <a:r>
              <a:rPr lang="cs-CZ" sz="4000" b="1" cap="small" smtClean="0">
                <a:solidFill>
                  <a:srgbClr val="1F5F1F"/>
                </a:solidFill>
              </a:rPr>
              <a:t>zraje </a:t>
            </a:r>
          </a:p>
          <a:p>
            <a:pPr>
              <a:spcBef>
                <a:spcPts val="0"/>
              </a:spcBef>
            </a:pPr>
            <a:r>
              <a:rPr lang="cs-CZ" sz="4000" b="1" cap="small" smtClean="0">
                <a:solidFill>
                  <a:srgbClr val="1F5F1F"/>
                </a:solidFill>
              </a:rPr>
              <a:t>plodí</a:t>
            </a:r>
            <a:endParaRPr lang="cs-CZ" sz="4000"/>
          </a:p>
        </p:txBody>
      </p:sp>
      <p:sp>
        <p:nvSpPr>
          <p:cNvPr id="5" name="Obdélník 4"/>
          <p:cNvSpPr/>
          <p:nvPr/>
        </p:nvSpPr>
        <p:spPr>
          <a:xfrm>
            <a:off x="0" y="0"/>
            <a:ext cx="9144000" cy="188640"/>
          </a:xfrm>
          <a:prstGeom prst="rect">
            <a:avLst/>
          </a:prstGeom>
          <a:solidFill>
            <a:srgbClr val="1F5F1F"/>
          </a:solidFill>
          <a:ln w="19050">
            <a:solidFill>
              <a:srgbClr val="1F5F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1F5F1F"/>
          </a:solidFill>
          <a:ln w="19050">
            <a:solidFill>
              <a:srgbClr val="1F5F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8" name="Skupina 7"/>
          <p:cNvGrpSpPr/>
          <p:nvPr/>
        </p:nvGrpSpPr>
        <p:grpSpPr>
          <a:xfrm>
            <a:off x="7083346" y="5189633"/>
            <a:ext cx="2057004" cy="1390701"/>
            <a:chOff x="7083346" y="5264452"/>
            <a:chExt cx="2057004" cy="1390701"/>
          </a:xfrm>
        </p:grpSpPr>
        <p:pic>
          <p:nvPicPr>
            <p:cNvPr id="4" name="Obrázek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3346" y="5264452"/>
              <a:ext cx="2057004" cy="1252201"/>
            </a:xfrm>
            <a:prstGeom prst="rect">
              <a:avLst/>
            </a:prstGeom>
          </p:spPr>
        </p:pic>
        <p:sp>
          <p:nvSpPr>
            <p:cNvPr id="7" name="TextovéPole 6"/>
            <p:cNvSpPr txBox="1"/>
            <p:nvPr/>
          </p:nvSpPr>
          <p:spPr>
            <a:xfrm>
              <a:off x="7123628" y="6378154"/>
              <a:ext cx="20167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b="1" smtClean="0">
                  <a:solidFill>
                    <a:srgbClr val="1F5F1F"/>
                  </a:solidFill>
                </a:rPr>
                <a:t>www.veselabiofarma.cz</a:t>
              </a:r>
              <a:endParaRPr lang="cs-CZ" sz="1200" b="1">
                <a:solidFill>
                  <a:srgbClr val="1F5F1F"/>
                </a:solidFill>
              </a:endParaRPr>
            </a:p>
          </p:txBody>
        </p:sp>
      </p:grpSp>
      <p:pic>
        <p:nvPicPr>
          <p:cNvPr id="11" name="Zástupný symbol pro obsah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844824"/>
            <a:ext cx="2819944" cy="420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29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498178"/>
          </a:xfrm>
        </p:spPr>
        <p:txBody>
          <a:bodyPr>
            <a:noAutofit/>
          </a:bodyPr>
          <a:lstStyle/>
          <a:p>
            <a:pPr algn="l"/>
            <a:r>
              <a:rPr lang="cs-CZ" sz="4000" b="1" cap="small" smtClean="0">
                <a:solidFill>
                  <a:srgbClr val="1F5F1F"/>
                </a:solidFill>
              </a:rPr>
              <a:t>Jak to na každé správné farmě bývá, v lednu byla zabijačka, a bylo nás hodně…</a:t>
            </a:r>
            <a:endParaRPr lang="cs-CZ" sz="4000" b="1" cap="small">
              <a:solidFill>
                <a:srgbClr val="1F5F1F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0" y="0"/>
            <a:ext cx="9144000" cy="188640"/>
          </a:xfrm>
          <a:prstGeom prst="rect">
            <a:avLst/>
          </a:prstGeom>
          <a:solidFill>
            <a:srgbClr val="1F5F1F"/>
          </a:solidFill>
          <a:ln w="19050">
            <a:solidFill>
              <a:srgbClr val="1F5F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1F5F1F"/>
          </a:solidFill>
          <a:ln w="19050">
            <a:solidFill>
              <a:srgbClr val="1F5F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8" name="Skupina 7"/>
          <p:cNvGrpSpPr/>
          <p:nvPr/>
        </p:nvGrpSpPr>
        <p:grpSpPr>
          <a:xfrm>
            <a:off x="7083346" y="5189633"/>
            <a:ext cx="2057004" cy="1390701"/>
            <a:chOff x="7083346" y="5264452"/>
            <a:chExt cx="2057004" cy="1390701"/>
          </a:xfrm>
        </p:grpSpPr>
        <p:pic>
          <p:nvPicPr>
            <p:cNvPr id="4" name="Obrázek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3346" y="5264452"/>
              <a:ext cx="2057004" cy="1252201"/>
            </a:xfrm>
            <a:prstGeom prst="rect">
              <a:avLst/>
            </a:prstGeom>
          </p:spPr>
        </p:pic>
        <p:sp>
          <p:nvSpPr>
            <p:cNvPr id="7" name="TextovéPole 6"/>
            <p:cNvSpPr txBox="1"/>
            <p:nvPr/>
          </p:nvSpPr>
          <p:spPr>
            <a:xfrm>
              <a:off x="7123628" y="6378154"/>
              <a:ext cx="20167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b="1" smtClean="0">
                  <a:solidFill>
                    <a:srgbClr val="1F5F1F"/>
                  </a:solidFill>
                </a:rPr>
                <a:t>www.veselabiofarma.cz</a:t>
              </a:r>
              <a:endParaRPr lang="cs-CZ" sz="1200" b="1">
                <a:solidFill>
                  <a:srgbClr val="1F5F1F"/>
                </a:solidFill>
              </a:endParaRPr>
            </a:p>
          </p:txBody>
        </p:sp>
      </p:grpSp>
      <p:pic>
        <p:nvPicPr>
          <p:cNvPr id="10" name="Zástupný symbol pro obsah 9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72816"/>
            <a:ext cx="1757792" cy="2636688"/>
          </a:xfr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772816"/>
            <a:ext cx="1709936" cy="2564904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887" y="1772816"/>
            <a:ext cx="1814626" cy="2553008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679582"/>
            <a:ext cx="2627784" cy="1740480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140" y="4679582"/>
            <a:ext cx="2354686" cy="1766015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760920"/>
            <a:ext cx="1923678" cy="25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22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cs-CZ" sz="4800" b="1" cap="small" smtClean="0">
                <a:solidFill>
                  <a:srgbClr val="1F5F1F"/>
                </a:solidFill>
              </a:rPr>
              <a:t>V březnu jsme schůzovali a plánovali aktivity spolku na rok 2015</a:t>
            </a:r>
            <a:endParaRPr lang="cs-CZ" sz="4800" b="1" cap="small">
              <a:solidFill>
                <a:srgbClr val="1F5F1F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0" y="0"/>
            <a:ext cx="9144000" cy="188640"/>
          </a:xfrm>
          <a:prstGeom prst="rect">
            <a:avLst/>
          </a:prstGeom>
          <a:solidFill>
            <a:srgbClr val="1F5F1F"/>
          </a:solidFill>
          <a:ln w="19050">
            <a:solidFill>
              <a:srgbClr val="1F5F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1F5F1F"/>
          </a:solidFill>
          <a:ln w="19050">
            <a:solidFill>
              <a:srgbClr val="1F5F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8" name="Skupina 7"/>
          <p:cNvGrpSpPr/>
          <p:nvPr/>
        </p:nvGrpSpPr>
        <p:grpSpPr>
          <a:xfrm>
            <a:off x="7083346" y="5189633"/>
            <a:ext cx="2057004" cy="1390701"/>
            <a:chOff x="7083346" y="5264452"/>
            <a:chExt cx="2057004" cy="1390701"/>
          </a:xfrm>
        </p:grpSpPr>
        <p:pic>
          <p:nvPicPr>
            <p:cNvPr id="4" name="Obrázek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3346" y="5264452"/>
              <a:ext cx="2057004" cy="1252201"/>
            </a:xfrm>
            <a:prstGeom prst="rect">
              <a:avLst/>
            </a:prstGeom>
          </p:spPr>
        </p:pic>
        <p:sp>
          <p:nvSpPr>
            <p:cNvPr id="7" name="TextovéPole 6"/>
            <p:cNvSpPr txBox="1"/>
            <p:nvPr/>
          </p:nvSpPr>
          <p:spPr>
            <a:xfrm>
              <a:off x="7123628" y="6378154"/>
              <a:ext cx="20167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b="1" smtClean="0">
                  <a:solidFill>
                    <a:srgbClr val="1F5F1F"/>
                  </a:solidFill>
                </a:rPr>
                <a:t>www.veselabiofarma.cz</a:t>
              </a:r>
              <a:endParaRPr lang="cs-CZ" sz="1200" b="1">
                <a:solidFill>
                  <a:srgbClr val="1F5F1F"/>
                </a:solidFill>
              </a:endParaRPr>
            </a:p>
          </p:txBody>
        </p:sp>
      </p:grpSp>
      <p:pic>
        <p:nvPicPr>
          <p:cNvPr id="9" name="Zástupný symbol pro obsah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999" y="1700808"/>
            <a:ext cx="5897629" cy="4423222"/>
          </a:xfrm>
        </p:spPr>
      </p:pic>
    </p:spTree>
    <p:extLst>
      <p:ext uri="{BB962C8B-B14F-4D97-AF65-F5344CB8AC3E}">
        <p14:creationId xmlns:p14="http://schemas.microsoft.com/office/powerpoint/2010/main" val="79419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cs-CZ" sz="4800" b="1" cap="small" smtClean="0">
                <a:solidFill>
                  <a:srgbClr val="1F5F1F"/>
                </a:solidFill>
              </a:rPr>
              <a:t>V dubnu a květnu farma rozkvetla…</a:t>
            </a:r>
            <a:endParaRPr lang="cs-CZ" sz="4800" b="1" cap="small">
              <a:solidFill>
                <a:srgbClr val="1F5F1F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0" y="0"/>
            <a:ext cx="9144000" cy="188640"/>
          </a:xfrm>
          <a:prstGeom prst="rect">
            <a:avLst/>
          </a:prstGeom>
          <a:solidFill>
            <a:srgbClr val="1F5F1F"/>
          </a:solidFill>
          <a:ln w="19050">
            <a:solidFill>
              <a:srgbClr val="1F5F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1F5F1F"/>
          </a:solidFill>
          <a:ln w="19050">
            <a:solidFill>
              <a:srgbClr val="1F5F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8" name="Skupina 7"/>
          <p:cNvGrpSpPr/>
          <p:nvPr/>
        </p:nvGrpSpPr>
        <p:grpSpPr>
          <a:xfrm>
            <a:off x="7083346" y="5189633"/>
            <a:ext cx="2057004" cy="1390701"/>
            <a:chOff x="7083346" y="5264452"/>
            <a:chExt cx="2057004" cy="1390701"/>
          </a:xfrm>
        </p:grpSpPr>
        <p:pic>
          <p:nvPicPr>
            <p:cNvPr id="4" name="Obrázek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3346" y="5264452"/>
              <a:ext cx="2057004" cy="1252201"/>
            </a:xfrm>
            <a:prstGeom prst="rect">
              <a:avLst/>
            </a:prstGeom>
          </p:spPr>
        </p:pic>
        <p:sp>
          <p:nvSpPr>
            <p:cNvPr id="7" name="TextovéPole 6"/>
            <p:cNvSpPr txBox="1"/>
            <p:nvPr/>
          </p:nvSpPr>
          <p:spPr>
            <a:xfrm>
              <a:off x="7123628" y="6378154"/>
              <a:ext cx="20167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b="1" smtClean="0">
                  <a:solidFill>
                    <a:srgbClr val="1F5F1F"/>
                  </a:solidFill>
                </a:rPr>
                <a:t>www.veselabiofarma.cz</a:t>
              </a:r>
              <a:endParaRPr lang="cs-CZ" sz="1200" b="1">
                <a:solidFill>
                  <a:srgbClr val="1F5F1F"/>
                </a:solidFill>
              </a:endParaRPr>
            </a:p>
          </p:txBody>
        </p:sp>
      </p:grpSp>
      <p:pic>
        <p:nvPicPr>
          <p:cNvPr id="9" name="Zástupný symbol pro obsah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275000"/>
            <a:ext cx="3203848" cy="2402886"/>
          </a:xfr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187" y="1268759"/>
            <a:ext cx="3637308" cy="240912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866517"/>
            <a:ext cx="3447639" cy="2585729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215" y="3866517"/>
            <a:ext cx="3419872" cy="25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24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cs-CZ" sz="4800" b="1" cap="small" smtClean="0">
                <a:solidFill>
                  <a:srgbClr val="1F5F1F"/>
                </a:solidFill>
              </a:rPr>
              <a:t>Na sázení a kopčení brambor jsme letos vyjeli už s mechanizací</a:t>
            </a:r>
            <a:endParaRPr lang="cs-CZ" sz="4800" b="1" cap="small">
              <a:solidFill>
                <a:srgbClr val="1F5F1F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0" y="0"/>
            <a:ext cx="9144000" cy="188640"/>
          </a:xfrm>
          <a:prstGeom prst="rect">
            <a:avLst/>
          </a:prstGeom>
          <a:solidFill>
            <a:srgbClr val="1F5F1F"/>
          </a:solidFill>
          <a:ln w="19050">
            <a:solidFill>
              <a:srgbClr val="1F5F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1F5F1F"/>
          </a:solidFill>
          <a:ln w="19050">
            <a:solidFill>
              <a:srgbClr val="1F5F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8" name="Skupina 7"/>
          <p:cNvGrpSpPr/>
          <p:nvPr/>
        </p:nvGrpSpPr>
        <p:grpSpPr>
          <a:xfrm>
            <a:off x="7083346" y="5189633"/>
            <a:ext cx="2057004" cy="1390701"/>
            <a:chOff x="7083346" y="5264452"/>
            <a:chExt cx="2057004" cy="1390701"/>
          </a:xfrm>
        </p:grpSpPr>
        <p:pic>
          <p:nvPicPr>
            <p:cNvPr id="4" name="Obrázek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3346" y="5264452"/>
              <a:ext cx="2057004" cy="1252201"/>
            </a:xfrm>
            <a:prstGeom prst="rect">
              <a:avLst/>
            </a:prstGeom>
          </p:spPr>
        </p:pic>
        <p:sp>
          <p:nvSpPr>
            <p:cNvPr id="7" name="TextovéPole 6"/>
            <p:cNvSpPr txBox="1"/>
            <p:nvPr/>
          </p:nvSpPr>
          <p:spPr>
            <a:xfrm>
              <a:off x="7123628" y="6378154"/>
              <a:ext cx="20167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b="1" smtClean="0">
                  <a:solidFill>
                    <a:srgbClr val="1F5F1F"/>
                  </a:solidFill>
                </a:rPr>
                <a:t>www.veselabiofarma.cz</a:t>
              </a:r>
              <a:endParaRPr lang="cs-CZ" sz="1200" b="1">
                <a:solidFill>
                  <a:srgbClr val="1F5F1F"/>
                </a:solidFill>
              </a:endParaRPr>
            </a:p>
          </p:txBody>
        </p:sp>
      </p:grpSp>
      <p:pic>
        <p:nvPicPr>
          <p:cNvPr id="9" name="Zástupný symbol pro obsah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70538"/>
            <a:ext cx="4787612" cy="3590709"/>
          </a:xfr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156" y="2060848"/>
            <a:ext cx="3744416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85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1714202"/>
          </a:xfrm>
        </p:spPr>
        <p:txBody>
          <a:bodyPr>
            <a:normAutofit fontScale="90000"/>
          </a:bodyPr>
          <a:lstStyle/>
          <a:p>
            <a:pPr algn="l"/>
            <a:r>
              <a:rPr lang="cs-CZ" sz="4800" b="1" cap="small" smtClean="0">
                <a:solidFill>
                  <a:srgbClr val="1F5F1F"/>
                </a:solidFill>
              </a:rPr>
              <a:t>Hlavní letošní akcí byla výsadba vinohradu – 235 hlav převážně stolních odrůd</a:t>
            </a:r>
            <a:endParaRPr lang="cs-CZ" sz="4800" b="1" cap="small">
              <a:solidFill>
                <a:srgbClr val="1F5F1F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0" y="0"/>
            <a:ext cx="9144000" cy="188640"/>
          </a:xfrm>
          <a:prstGeom prst="rect">
            <a:avLst/>
          </a:prstGeom>
          <a:solidFill>
            <a:srgbClr val="1F5F1F"/>
          </a:solidFill>
          <a:ln w="19050">
            <a:solidFill>
              <a:srgbClr val="1F5F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1F5F1F"/>
          </a:solidFill>
          <a:ln w="19050">
            <a:solidFill>
              <a:srgbClr val="1F5F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8" name="Skupina 7"/>
          <p:cNvGrpSpPr/>
          <p:nvPr/>
        </p:nvGrpSpPr>
        <p:grpSpPr>
          <a:xfrm>
            <a:off x="7083346" y="5189633"/>
            <a:ext cx="2057004" cy="1390701"/>
            <a:chOff x="7083346" y="5264452"/>
            <a:chExt cx="2057004" cy="1390701"/>
          </a:xfrm>
        </p:grpSpPr>
        <p:pic>
          <p:nvPicPr>
            <p:cNvPr id="4" name="Obrázek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3346" y="5264452"/>
              <a:ext cx="2057004" cy="1252201"/>
            </a:xfrm>
            <a:prstGeom prst="rect">
              <a:avLst/>
            </a:prstGeom>
          </p:spPr>
        </p:pic>
        <p:sp>
          <p:nvSpPr>
            <p:cNvPr id="7" name="TextovéPole 6"/>
            <p:cNvSpPr txBox="1"/>
            <p:nvPr/>
          </p:nvSpPr>
          <p:spPr>
            <a:xfrm>
              <a:off x="7123628" y="6378154"/>
              <a:ext cx="20167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b="1" smtClean="0">
                  <a:solidFill>
                    <a:srgbClr val="1F5F1F"/>
                  </a:solidFill>
                </a:rPr>
                <a:t>www.veselabiofarma.cz</a:t>
              </a:r>
              <a:endParaRPr lang="cs-CZ" sz="1200" b="1">
                <a:solidFill>
                  <a:srgbClr val="1F5F1F"/>
                </a:solidFill>
              </a:endParaRPr>
            </a:p>
          </p:txBody>
        </p:sp>
      </p:grpSp>
      <p:pic>
        <p:nvPicPr>
          <p:cNvPr id="9" name="Zástupný symbol pro obsah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132856"/>
            <a:ext cx="6327770" cy="4191121"/>
          </a:xfrm>
        </p:spPr>
      </p:pic>
    </p:spTree>
    <p:extLst>
      <p:ext uri="{BB962C8B-B14F-4D97-AF65-F5344CB8AC3E}">
        <p14:creationId xmlns:p14="http://schemas.microsoft.com/office/powerpoint/2010/main" val="85825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cs-CZ" sz="4800" b="1" cap="small" smtClean="0">
                <a:solidFill>
                  <a:srgbClr val="1F5F1F"/>
                </a:solidFill>
              </a:rPr>
              <a:t>Ještě před sklizní bylinek se nám podařila natřít podlana sušárny</a:t>
            </a:r>
            <a:endParaRPr lang="cs-CZ" sz="4800" b="1" cap="small">
              <a:solidFill>
                <a:srgbClr val="1F5F1F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0" y="0"/>
            <a:ext cx="9144000" cy="188640"/>
          </a:xfrm>
          <a:prstGeom prst="rect">
            <a:avLst/>
          </a:prstGeom>
          <a:solidFill>
            <a:srgbClr val="1F5F1F"/>
          </a:solidFill>
          <a:ln w="19050">
            <a:solidFill>
              <a:srgbClr val="1F5F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1F5F1F"/>
          </a:solidFill>
          <a:ln w="19050">
            <a:solidFill>
              <a:srgbClr val="1F5F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8" name="Skupina 7"/>
          <p:cNvGrpSpPr/>
          <p:nvPr/>
        </p:nvGrpSpPr>
        <p:grpSpPr>
          <a:xfrm>
            <a:off x="7083346" y="5189633"/>
            <a:ext cx="2057004" cy="1390701"/>
            <a:chOff x="7083346" y="5264452"/>
            <a:chExt cx="2057004" cy="1390701"/>
          </a:xfrm>
        </p:grpSpPr>
        <p:pic>
          <p:nvPicPr>
            <p:cNvPr id="4" name="Obrázek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3346" y="5264452"/>
              <a:ext cx="2057004" cy="1252201"/>
            </a:xfrm>
            <a:prstGeom prst="rect">
              <a:avLst/>
            </a:prstGeom>
          </p:spPr>
        </p:pic>
        <p:sp>
          <p:nvSpPr>
            <p:cNvPr id="7" name="TextovéPole 6"/>
            <p:cNvSpPr txBox="1"/>
            <p:nvPr/>
          </p:nvSpPr>
          <p:spPr>
            <a:xfrm>
              <a:off x="7123628" y="6378154"/>
              <a:ext cx="20167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b="1" smtClean="0">
                  <a:solidFill>
                    <a:srgbClr val="1F5F1F"/>
                  </a:solidFill>
                </a:rPr>
                <a:t>www.veselabiofarma.cz</a:t>
              </a:r>
              <a:endParaRPr lang="cs-CZ" sz="1200" b="1">
                <a:solidFill>
                  <a:srgbClr val="1F5F1F"/>
                </a:solidFill>
              </a:endParaRPr>
            </a:p>
          </p:txBody>
        </p:sp>
      </p:grpSp>
      <p:pic>
        <p:nvPicPr>
          <p:cNvPr id="9" name="Zástupný symbol pro obsah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014732"/>
            <a:ext cx="4280319" cy="3210239"/>
          </a:xfr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026677"/>
            <a:ext cx="4280318" cy="321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34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cs-CZ" sz="4800" b="1" cap="small" smtClean="0">
                <a:solidFill>
                  <a:srgbClr val="1F5F1F"/>
                </a:solidFill>
              </a:rPr>
              <a:t>A pak už se začalo sklízet, zavařovat, sušit,….. a hlavně zalévat</a:t>
            </a:r>
            <a:endParaRPr lang="cs-CZ" sz="4800" b="1" cap="small">
              <a:solidFill>
                <a:srgbClr val="1F5F1F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0" y="0"/>
            <a:ext cx="9144000" cy="188640"/>
          </a:xfrm>
          <a:prstGeom prst="rect">
            <a:avLst/>
          </a:prstGeom>
          <a:solidFill>
            <a:srgbClr val="1F5F1F"/>
          </a:solidFill>
          <a:ln w="19050">
            <a:solidFill>
              <a:srgbClr val="1F5F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1F5F1F"/>
          </a:solidFill>
          <a:ln w="19050">
            <a:solidFill>
              <a:srgbClr val="1F5F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8" name="Skupina 7"/>
          <p:cNvGrpSpPr/>
          <p:nvPr/>
        </p:nvGrpSpPr>
        <p:grpSpPr>
          <a:xfrm>
            <a:off x="7083346" y="5189633"/>
            <a:ext cx="2057004" cy="1390701"/>
            <a:chOff x="7083346" y="5264452"/>
            <a:chExt cx="2057004" cy="1390701"/>
          </a:xfrm>
        </p:grpSpPr>
        <p:pic>
          <p:nvPicPr>
            <p:cNvPr id="4" name="Obrázek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3346" y="5264452"/>
              <a:ext cx="2057004" cy="1252201"/>
            </a:xfrm>
            <a:prstGeom prst="rect">
              <a:avLst/>
            </a:prstGeom>
          </p:spPr>
        </p:pic>
        <p:sp>
          <p:nvSpPr>
            <p:cNvPr id="7" name="TextovéPole 6"/>
            <p:cNvSpPr txBox="1"/>
            <p:nvPr/>
          </p:nvSpPr>
          <p:spPr>
            <a:xfrm>
              <a:off x="7123628" y="6378154"/>
              <a:ext cx="20167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b="1" smtClean="0">
                  <a:solidFill>
                    <a:srgbClr val="1F5F1F"/>
                  </a:solidFill>
                </a:rPr>
                <a:t>www.veselabiofarma.cz</a:t>
              </a:r>
              <a:endParaRPr lang="cs-CZ" sz="1200" b="1">
                <a:solidFill>
                  <a:srgbClr val="1F5F1F"/>
                </a:solidFill>
              </a:endParaRPr>
            </a:p>
          </p:txBody>
        </p:sp>
      </p:grpSp>
      <p:pic>
        <p:nvPicPr>
          <p:cNvPr id="9" name="Zástupný symbol pro obsah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327" y="1484784"/>
            <a:ext cx="2976331" cy="2232248"/>
          </a:xfr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484784"/>
            <a:ext cx="3912435" cy="2934326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327" y="3861048"/>
            <a:ext cx="3024499" cy="226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14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181</Words>
  <Application>Microsoft Office PowerPoint</Application>
  <PresentationFormat>Předvádění na obrazovce (4:3)</PresentationFormat>
  <Paragraphs>35</Paragraphs>
  <Slides>15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6" baseType="lpstr">
      <vt:lpstr>Motiv systému Office</vt:lpstr>
      <vt:lpstr>Veselá biofarma  Velké Hostěrádky</vt:lpstr>
      <vt:lpstr>    </vt:lpstr>
      <vt:lpstr>Jak to na každé správné farmě bývá, v lednu byla zabijačka, a bylo nás hodně…</vt:lpstr>
      <vt:lpstr>V březnu jsme schůzovali a plánovali aktivity spolku na rok 2015</vt:lpstr>
      <vt:lpstr>V dubnu a květnu farma rozkvetla…</vt:lpstr>
      <vt:lpstr>Na sázení a kopčení brambor jsme letos vyjeli už s mechanizací</vt:lpstr>
      <vt:lpstr>Hlavní letošní akcí byla výsadba vinohradu – 235 hlav převážně stolních odrůd</vt:lpstr>
      <vt:lpstr>Ještě před sklizní bylinek se nám podařila natřít podlana sušárny</vt:lpstr>
      <vt:lpstr>A pak už se začalo sklízet, zavařovat, sušit,….. a hlavně zalévat</vt:lpstr>
      <vt:lpstr>Prezentace aplikace PowerPoint</vt:lpstr>
      <vt:lpstr>Na farmě proběhly také 2 běhy školení Pěstování polních plodin v EZ</vt:lpstr>
      <vt:lpstr>Snažili jsme se zpracovat vše, co jsme na farmě a v okolí nasbírali a natrhali</vt:lpstr>
      <vt:lpstr>Zaseli jsme i ukázkové parcely ozimých plodin, které farma pěstuje na poli</vt:lpstr>
      <vt:lpstr>Do vinohradu se umísťovali akátové sloupky – základ vedení pro révu </vt:lpstr>
      <vt:lpstr>Děkujeme za pozornost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HLAVNÍ NADPIS</dc:title>
  <dc:creator>Tomáš</dc:creator>
  <cp:lastModifiedBy>Urban Jiri</cp:lastModifiedBy>
  <cp:revision>23</cp:revision>
  <dcterms:created xsi:type="dcterms:W3CDTF">2015-01-11T09:25:55Z</dcterms:created>
  <dcterms:modified xsi:type="dcterms:W3CDTF">2015-12-08T16:42:50Z</dcterms:modified>
</cp:coreProperties>
</file>